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698" r:id="rId2"/>
  </p:sldMasterIdLst>
  <p:notesMasterIdLst>
    <p:notesMasterId r:id="rId26"/>
  </p:notesMasterIdLst>
  <p:sldIdLst>
    <p:sldId id="256" r:id="rId3"/>
    <p:sldId id="258" r:id="rId4"/>
    <p:sldId id="264" r:id="rId5"/>
    <p:sldId id="260" r:id="rId6"/>
    <p:sldId id="265" r:id="rId7"/>
    <p:sldId id="266" r:id="rId8"/>
    <p:sldId id="261" r:id="rId9"/>
    <p:sldId id="267" r:id="rId10"/>
    <p:sldId id="268" r:id="rId11"/>
    <p:sldId id="269" r:id="rId12"/>
    <p:sldId id="270" r:id="rId13"/>
    <p:sldId id="271" r:id="rId14"/>
    <p:sldId id="281" r:id="rId15"/>
    <p:sldId id="278" r:id="rId16"/>
    <p:sldId id="272" r:id="rId17"/>
    <p:sldId id="273" r:id="rId18"/>
    <p:sldId id="274" r:id="rId19"/>
    <p:sldId id="276" r:id="rId20"/>
    <p:sldId id="277" r:id="rId21"/>
    <p:sldId id="263" r:id="rId22"/>
    <p:sldId id="279" r:id="rId23"/>
    <p:sldId id="280" r:id="rId24"/>
    <p:sldId id="282" r:id="rId2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8" autoAdjust="0"/>
    <p:restoredTop sz="94679" autoAdjust="0"/>
  </p:normalViewPr>
  <p:slideViewPr>
    <p:cSldViewPr snapToGrid="0">
      <p:cViewPr varScale="1">
        <p:scale>
          <a:sx n="87" d="100"/>
          <a:sy n="87" d="100"/>
        </p:scale>
        <p:origin x="368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5D9D2C-5C68-425F-86E3-DDF30F8B4128}" type="datetimeFigureOut">
              <a:rPr lang="zh-CN" altLang="en-US" smtClean="0"/>
              <a:t>2026/3/6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283EB5-7003-49BE-91D3-D459E0DDB8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3451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283EB5-7003-49BE-91D3-D459E0DDB85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2475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800" spc="4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786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324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839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5458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F223FA-4DD5-94AE-CBD0-FADBA41E21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BDBFAF8-DCFB-F586-2FDF-A78ECE795A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B06E3A-868C-A945-998C-5ECD588C6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23804-E029-4439-8DEB-8F1BD5F017E5}" type="datetimeFigureOut">
              <a:rPr lang="zh-CN" altLang="en-US" smtClean="0"/>
              <a:t>2026/3/6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7236C02-8969-2F02-2EDD-26B08EC2D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941EBF-842A-3775-91D4-2E2846507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A180-BBF9-4FD0-8AF9-FD2F513C97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7724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86802B-E670-4120-A695-DF4239177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C68B20B-FA62-C077-48F2-803ACC421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FE0D45-DA91-7CAD-64B2-29F4806A2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23804-E029-4439-8DEB-8F1BD5F017E5}" type="datetimeFigureOut">
              <a:rPr lang="zh-CN" altLang="en-US" smtClean="0"/>
              <a:t>2026/3/6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F815D71-D235-6809-4EC9-36979E21A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9DE0649-51FC-6CE7-2A12-FEE2310C9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A180-BBF9-4FD0-8AF9-FD2F513C97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3508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9C2550-5A83-BDE4-F1A8-516E3730D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0995DD6-747B-F9AB-CCC2-52B4D0E31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2DF7830-6177-D869-C751-29277536E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23804-E029-4439-8DEB-8F1BD5F017E5}" type="datetimeFigureOut">
              <a:rPr lang="zh-CN" altLang="en-US" smtClean="0"/>
              <a:t>2026/3/6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FE5EAD9-AA04-426E-E229-D0B99E01B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2E543A5-9DD7-29EC-19F4-E75C7B553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A180-BBF9-4FD0-8AF9-FD2F513C97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31876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CDEA36-68CA-1531-2407-0DD4A7E89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3A31277-E0D2-4853-13FF-C7614148D8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8A255B6-D9AF-3D02-0206-EF38B16550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DBA61E-03D0-D616-B954-96D3A3F5A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23804-E029-4439-8DEB-8F1BD5F017E5}" type="datetimeFigureOut">
              <a:rPr lang="zh-CN" altLang="en-US" smtClean="0"/>
              <a:t>2026/3/6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B8C0B4F-F2A8-929D-174C-FB23592ED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2A96E1C-C070-9458-89AC-07B3C5553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A180-BBF9-4FD0-8AF9-FD2F513C97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0295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026488-F09C-28FB-7F5B-56457EFD1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D708C40-ED74-D669-4A94-E9D7D630A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22F20C1-3006-0EFC-F814-6B465090F2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F7C68C6-742B-650B-7964-35ABADF9BD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9A973C5-6D42-573C-3933-C54FE6B28E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3334766-2175-407D-E182-20F4CAE65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23804-E029-4439-8DEB-8F1BD5F017E5}" type="datetimeFigureOut">
              <a:rPr lang="zh-CN" altLang="en-US" smtClean="0"/>
              <a:t>2026/3/6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E7C6948-7F7D-42F2-9A77-661EC99B9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61BAB53-8224-FDDE-1E79-11EB37DFA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A180-BBF9-4FD0-8AF9-FD2F513C97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55589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4E0B36-7654-80FD-5A20-618BE7FFA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80D8929-227A-E4E9-46A5-30F860C28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23804-E029-4439-8DEB-8F1BD5F017E5}" type="datetimeFigureOut">
              <a:rPr lang="zh-CN" altLang="en-US" smtClean="0"/>
              <a:t>2026/3/6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02D8448-E733-2F9B-DD50-46A140221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667CCFE-38F2-186D-6FA0-B9BCCEE3C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A180-BBF9-4FD0-8AF9-FD2F513C97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38864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7F3C24C-C5FD-8D8A-D77B-5E1426695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23804-E029-4439-8DEB-8F1BD5F017E5}" type="datetimeFigureOut">
              <a:rPr lang="zh-CN" altLang="en-US" smtClean="0"/>
              <a:t>2026/3/6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EB11043-6D3B-C389-264A-AF6399223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1430C81-5B89-F70C-289B-B181653DB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A180-BBF9-4FD0-8AF9-FD2F513C97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6280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标题 6">
            <a:extLst>
              <a:ext uri="{FF2B5EF4-FFF2-40B4-BE49-F238E27FC236}">
                <a16:creationId xmlns:a16="http://schemas.microsoft.com/office/drawing/2014/main" id="{1348CC21-3180-285A-4EB2-99728EE0C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236805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F46678-208E-3333-B233-A02B34C44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0108019-B63B-4C22-A317-292844E4E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F3C351F-F367-B0A9-D5C9-7E0E5544C2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B116625-7F98-A8FD-A792-44C4DF667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23804-E029-4439-8DEB-8F1BD5F017E5}" type="datetimeFigureOut">
              <a:rPr lang="zh-CN" altLang="en-US" smtClean="0"/>
              <a:t>2026/3/6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5D3A452-D8DB-06A5-92A0-14A884CA7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A5FB144-95DD-A196-ED34-4C4509173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A180-BBF9-4FD0-8AF9-FD2F513C97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97665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07B77C-A657-3C82-C8E1-C7485D9CE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ECDD9EA-6C6A-ED1D-4D4D-CD509027F7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892312F-14E7-3015-E994-989FFC3514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BBD722F-D856-D918-A7E4-786FB6EDF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23804-E029-4439-8DEB-8F1BD5F017E5}" type="datetimeFigureOut">
              <a:rPr lang="zh-CN" altLang="en-US" smtClean="0"/>
              <a:t>2026/3/6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3FF6459-2BF9-3777-BA1A-22584A67C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BD33081-08A3-2B65-3460-F938C093F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A180-BBF9-4FD0-8AF9-FD2F513C97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42577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0D9740-79C9-FD0B-AD70-2EAD24F82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227B846-B992-2184-F232-9A42E8DD47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B144B33-BC53-19C9-CEF8-DC707C082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23804-E029-4439-8DEB-8F1BD5F017E5}" type="datetimeFigureOut">
              <a:rPr lang="zh-CN" altLang="en-US" smtClean="0"/>
              <a:t>2026/3/6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B29B934-8C02-A3A8-8156-B92801C65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A68BA7-7042-2C16-C145-D97CD96CE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A180-BBF9-4FD0-8AF9-FD2F513C97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0345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70E98D5-C61F-2298-5967-E26A8FA2CC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35CBF41-0B53-2684-1D8C-FCF5CFBE06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73698B2-675B-0EC6-55D0-CD3212A8E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23804-E029-4439-8DEB-8F1BD5F017E5}" type="datetimeFigureOut">
              <a:rPr lang="zh-CN" altLang="en-US" smtClean="0"/>
              <a:t>2026/3/6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1CC4FFC-6926-0379-B8CC-F37D5D1A9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DEAE03-1ED9-8AFE-1C42-B0BDD1B54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A180-BBF9-4FD0-8AF9-FD2F513C97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2580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24500B-FE60-1A6B-9433-A77B80B83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DA23AD9-E51B-A085-8F6D-289BF9076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3/6/2026</a:t>
            </a:fld>
            <a:endParaRPr 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FB96C6C-89F5-F261-C573-EFEABC0D2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0F4D646-88FE-C56A-9BD2-09404D12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637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436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867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3/6/2026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25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3/6/2026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222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3/6/2026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86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555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lIns="109728" tIns="109728" rIns="109728" bIns="91440"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050" spc="1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1050" spc="1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18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3" r:id="rId4"/>
    <p:sldLayoutId id="2147483694" r:id="rId5"/>
    <p:sldLayoutId id="2147483695" r:id="rId6"/>
    <p:sldLayoutId id="2147483689" r:id="rId7"/>
    <p:sldLayoutId id="2147483685" r:id="rId8"/>
    <p:sldLayoutId id="2147483686" r:id="rId9"/>
    <p:sldLayoutId id="2147483687" r:id="rId10"/>
    <p:sldLayoutId id="2147483688" r:id="rId11"/>
    <p:sldLayoutId id="2147483690" r:id="rId12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none" spc="3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 spc="16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 spc="16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 spc="16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 spc="16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 spc="16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DCC7A73-B7C4-CFFA-5555-0D47FC805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A05CED-D7E4-3BB1-A893-433EEDA11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915911-C9DD-B6EE-840F-DC859C959F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123804-E029-4439-8DEB-8F1BD5F017E5}" type="datetimeFigureOut">
              <a:rPr lang="zh-CN" altLang="en-US" smtClean="0"/>
              <a:t>2026/3/6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D2EE6EA-2716-55C2-1F0F-CED145A7B6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C6EF05-55CC-4B1A-F3D6-695D4E888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51A180-BBF9-4FD0-8AF9-FD2F513C97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4699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5D67320-FCFD-4931-AAF7-C6C853329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5E8E7E66-87A5-AADA-CED7-79E24323C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3400" y="908652"/>
            <a:ext cx="3620882" cy="1615092"/>
          </a:xfrm>
        </p:spPr>
        <p:txBody>
          <a:bodyPr anchor="t">
            <a:normAutofit/>
          </a:bodyPr>
          <a:lstStyle/>
          <a:p>
            <a:r>
              <a:rPr lang="en-US" altLang="zh-CN" sz="4000" b="1" dirty="0"/>
              <a:t>Linear Attention</a:t>
            </a:r>
            <a:endParaRPr lang="zh-CN" altLang="en-US" sz="4000" b="1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AB5B3F1-8A6B-7F10-FB9A-58A1C8A0FA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3400" y="2708495"/>
            <a:ext cx="3816350" cy="2729381"/>
          </a:xfrm>
        </p:spPr>
        <p:txBody>
          <a:bodyPr anchor="b">
            <a:norm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/>
              <a:t>Linear Attention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/>
              <a:t>Lightning Attention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/>
              <a:t>Delta Network</a:t>
            </a:r>
            <a:r>
              <a:rPr lang="zh-CN" altLang="en-US" sz="2400" dirty="0"/>
              <a:t>系列</a:t>
            </a:r>
            <a:endParaRPr lang="en-US" altLang="zh-CN" sz="2400" dirty="0"/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/>
              <a:t>Minimax-01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/>
              <a:t>Kimi Delta Attention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绕着红线的手">
            <a:extLst>
              <a:ext uri="{FF2B5EF4-FFF2-40B4-BE49-F238E27FC236}">
                <a16:creationId xmlns:a16="http://schemas.microsoft.com/office/drawing/2014/main" id="{F7463CA3-51D5-A87F-C808-06E47B0215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89" r="12403" b="-1"/>
          <a:stretch>
            <a:fillRect/>
          </a:stretch>
        </p:blipFill>
        <p:spPr>
          <a:xfrm>
            <a:off x="4876158" y="10"/>
            <a:ext cx="731584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012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F69FAB-0E08-E718-9BD5-EC93042F6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D3B7D2B-C64A-081C-B079-6D48FFFDA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770" y="5852162"/>
            <a:ext cx="5965190" cy="74685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CN" cap="all" spc="30" dirty="0"/>
              <a:t>Delta Network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B2708B3-22CA-4A02-F5C8-738025182DEB}"/>
              </a:ext>
            </a:extLst>
          </p:cNvPr>
          <p:cNvSpPr txBox="1"/>
          <p:nvPr/>
        </p:nvSpPr>
        <p:spPr>
          <a:xfrm>
            <a:off x="8045583" y="5850988"/>
            <a:ext cx="2153787" cy="7468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Bef>
                <a:spcPts val="1000"/>
              </a:spcBef>
            </a:pPr>
            <a:r>
              <a:rPr lang="en-US" altLang="zh-CN" sz="1400" dirty="0"/>
              <a:t>Delta Network </a:t>
            </a:r>
            <a:r>
              <a:rPr lang="zh-CN" altLang="en-US" sz="1400" dirty="0"/>
              <a:t>转换成并行化计算之错误的尝试</a:t>
            </a:r>
            <a:r>
              <a:rPr lang="en-US" altLang="zh-CN" sz="1400" dirty="0"/>
              <a:t>-Parallel Scan 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1A25B06-E40A-6A59-5ACE-C05197C57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942" y="406400"/>
            <a:ext cx="5806116" cy="519647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69770" y="5719083"/>
            <a:ext cx="82296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FBAF6F58-27B1-3191-E42F-FFC242969600}"/>
              </a:ext>
            </a:extLst>
          </p:cNvPr>
          <p:cNvSpPr txBox="1"/>
          <p:nvPr/>
        </p:nvSpPr>
        <p:spPr>
          <a:xfrm>
            <a:off x="9353550" y="350472"/>
            <a:ext cx="2222500" cy="24117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Bef>
                <a:spcPts val="1000"/>
              </a:spcBef>
            </a:pPr>
            <a:endParaRPr lang="en-US" altLang="zh-CN" sz="14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E92D745-FDDC-9DF0-1BFC-A87AA1901654}"/>
              </a:ext>
            </a:extLst>
          </p:cNvPr>
          <p:cNvSpPr txBox="1"/>
          <p:nvPr/>
        </p:nvSpPr>
        <p:spPr>
          <a:xfrm>
            <a:off x="8952946" y="4900554"/>
            <a:ext cx="3416300" cy="1051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</a:pPr>
            <a:r>
              <a:rPr lang="zh-CN" altLang="en-US" dirty="0"/>
              <a:t>为什么不可行？</a:t>
            </a:r>
            <a:endParaRPr lang="en-US" altLang="zh-CN" dirty="0"/>
          </a:p>
          <a:p>
            <a:pPr>
              <a:spcBef>
                <a:spcPts val="1000"/>
              </a:spcBef>
            </a:pPr>
            <a:r>
              <a:rPr lang="en-US" altLang="zh-CN" dirty="0"/>
              <a:t>M</a:t>
            </a:r>
            <a:r>
              <a:rPr lang="zh-CN" altLang="en-US" dirty="0"/>
              <a:t>的连乘使得多项式的项数爆炸</a:t>
            </a: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22809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750D4B-76B1-E08D-2B7D-70C84FDEF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04" name="Straight Connector 3103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6" name="Straight Connector 3105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108" name="Rectangle 3107">
            <a:extLst>
              <a:ext uri="{FF2B5EF4-FFF2-40B4-BE49-F238E27FC236}">
                <a16:creationId xmlns:a16="http://schemas.microsoft.com/office/drawing/2014/main" id="{341BFA31-6544-45C2-9DA0-9E1C5E0B1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7E52303-32FA-A40E-9134-BAC2C27C6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4222" y="4473439"/>
            <a:ext cx="9058836" cy="11612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altLang="zh-CN" sz="5400" cap="all" spc="30" dirty="0"/>
              <a:t>Delta Network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52D4A6F-0338-2E19-A362-BB56302D7D40}"/>
              </a:ext>
            </a:extLst>
          </p:cNvPr>
          <p:cNvSpPr txBox="1"/>
          <p:nvPr/>
        </p:nvSpPr>
        <p:spPr>
          <a:xfrm>
            <a:off x="1734222" y="5708196"/>
            <a:ext cx="9058836" cy="4389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r>
              <a:rPr lang="en-US" altLang="zh-CN" dirty="0"/>
              <a:t>Delta Network</a:t>
            </a:r>
            <a:r>
              <a:rPr lang="zh-CN" altLang="en-US" dirty="0"/>
              <a:t>如何使用 </a:t>
            </a:r>
            <a:r>
              <a:rPr lang="en-US" altLang="zh-CN" dirty="0" err="1"/>
              <a:t>Chunkwise</a:t>
            </a:r>
            <a:r>
              <a:rPr lang="en-US" altLang="zh-CN" dirty="0"/>
              <a:t> Parallel</a:t>
            </a:r>
            <a:r>
              <a:rPr lang="zh-CN" altLang="en-US" dirty="0"/>
              <a:t>？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6271B09-04C9-FC8D-ABF0-B68F8E393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490" y="914445"/>
            <a:ext cx="4873752" cy="310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36A0D438-EE0F-1B13-7FB4-405851694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12758" y="1255607"/>
            <a:ext cx="4873752" cy="2765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10" name="Straight Connector 3109">
            <a:extLst>
              <a:ext uri="{FF2B5EF4-FFF2-40B4-BE49-F238E27FC236}">
                <a16:creationId xmlns:a16="http://schemas.microsoft.com/office/drawing/2014/main" id="{DC36F877-5419-44C1-A2CD-376BDDDC3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54574" y="4282894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BBA10A4D-FC37-854E-5947-05C5EF2F31D0}"/>
              </a:ext>
            </a:extLst>
          </p:cNvPr>
          <p:cNvSpPr txBox="1"/>
          <p:nvPr/>
        </p:nvSpPr>
        <p:spPr>
          <a:xfrm>
            <a:off x="1566582" y="224911"/>
            <a:ext cx="9058836" cy="4389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r>
              <a:rPr lang="en-US" altLang="zh-CN" dirty="0"/>
              <a:t>WY</a:t>
            </a:r>
            <a:r>
              <a:rPr lang="zh-CN" altLang="en-US" dirty="0"/>
              <a:t>表示法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CC35249-8298-CF21-BBB0-B30A541EB5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5" t="79673" r="24581" b="-1191"/>
          <a:stretch>
            <a:fillRect/>
          </a:stretch>
        </p:blipFill>
        <p:spPr bwMode="auto">
          <a:xfrm>
            <a:off x="7112758" y="912386"/>
            <a:ext cx="2340591" cy="353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503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76DA5-0B7B-311E-7D64-39371EDA0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9DC686-388C-B601-BA67-DB5740CE2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4222" y="4473439"/>
            <a:ext cx="9058836" cy="11612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altLang="zh-CN" sz="5400" cap="all" spc="30" dirty="0"/>
              <a:t>Delta Network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4D4AD53-C921-AB4C-2A28-FB1E53AA0376}"/>
              </a:ext>
            </a:extLst>
          </p:cNvPr>
          <p:cNvSpPr txBox="1"/>
          <p:nvPr/>
        </p:nvSpPr>
        <p:spPr>
          <a:xfrm>
            <a:off x="1734222" y="5708196"/>
            <a:ext cx="9058836" cy="4389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r>
              <a:rPr lang="en-US" altLang="zh-CN" dirty="0"/>
              <a:t>Delta Network</a:t>
            </a:r>
            <a:r>
              <a:rPr lang="zh-CN" altLang="en-US" dirty="0"/>
              <a:t>如何使用 </a:t>
            </a:r>
            <a:r>
              <a:rPr lang="en-US" altLang="zh-CN" dirty="0" err="1"/>
              <a:t>Chunkwise</a:t>
            </a:r>
            <a:r>
              <a:rPr lang="en-US" altLang="zh-CN" dirty="0"/>
              <a:t> Parallel</a:t>
            </a:r>
            <a:r>
              <a:rPr lang="zh-CN" altLang="en-US" dirty="0"/>
              <a:t>？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1BE7CBF-C99D-B057-01DC-AA28AFB689C3}"/>
              </a:ext>
            </a:extLst>
          </p:cNvPr>
          <p:cNvSpPr txBox="1"/>
          <p:nvPr/>
        </p:nvSpPr>
        <p:spPr>
          <a:xfrm>
            <a:off x="1566582" y="224911"/>
            <a:ext cx="9058836" cy="4389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r>
              <a:rPr lang="en-US" altLang="zh-CN" dirty="0"/>
              <a:t>WY</a:t>
            </a:r>
            <a:r>
              <a:rPr lang="zh-CN" altLang="en-US" dirty="0"/>
              <a:t>表示法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23FA1A6F-4180-0E8F-227A-2A49C393F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287" y="2642099"/>
            <a:ext cx="7591425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内容占位符 4">
            <a:extLst>
              <a:ext uri="{FF2B5EF4-FFF2-40B4-BE49-F238E27FC236}">
                <a16:creationId xmlns:a16="http://schemas.microsoft.com/office/drawing/2014/main" id="{E51D859A-EA60-B068-7483-DD876B316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8300" y="860017"/>
            <a:ext cx="5138688" cy="170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01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0B53D0-F357-B166-56DA-35AAC2462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957525D8-ECA7-2EEB-130F-334E35405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0051" y="1743263"/>
            <a:ext cx="3975869" cy="276860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zh-CN" sz="4600" cap="all" spc="30"/>
              <a:t>Delta Network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5F0DFAB-F8D8-7227-1454-0D4C10AF25FC}"/>
              </a:ext>
            </a:extLst>
          </p:cNvPr>
          <p:cNvSpPr txBox="1"/>
          <p:nvPr/>
        </p:nvSpPr>
        <p:spPr>
          <a:xfrm>
            <a:off x="7881156" y="5067363"/>
            <a:ext cx="3926285" cy="7145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en-US" altLang="zh-CN" sz="2000" dirty="0"/>
              <a:t>MQAR</a:t>
            </a:r>
            <a:r>
              <a:rPr lang="zh-CN" altLang="en-US" sz="2000" dirty="0"/>
              <a:t>：评估</a:t>
            </a:r>
            <a:r>
              <a:rPr lang="en-US" altLang="zh-CN" sz="2000" dirty="0"/>
              <a:t>S</a:t>
            </a:r>
            <a:r>
              <a:rPr lang="zh-CN" altLang="en-US" sz="2000" dirty="0"/>
              <a:t>的存储能力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D403C99-0C83-1C78-8C1F-6B8B7D2C1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874350"/>
            <a:ext cx="7097056" cy="4914710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60299" y="4789617"/>
            <a:ext cx="1704841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297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586C0C-51DA-F584-DA29-C087FC6B8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345" name="Straight Connector 14344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47" name="Straight Connector 14346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349" name="Rectangle 1434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D69E7C1-C27E-C509-2B72-FA876A325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59" y="1177348"/>
            <a:ext cx="3330906" cy="34410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CN" sz="4200" cap="all" spc="30"/>
              <a:t>Gated Delta Network</a:t>
            </a:r>
          </a:p>
        </p:txBody>
      </p:sp>
      <p:cxnSp>
        <p:nvCxnSpPr>
          <p:cNvPr id="14351" name="Straight Connector 1435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0" name="Picture 4">
            <a:extLst>
              <a:ext uri="{FF2B5EF4-FFF2-40B4-BE49-F238E27FC236}">
                <a16:creationId xmlns:a16="http://schemas.microsoft.com/office/drawing/2014/main" id="{32045327-9BE4-65E2-6331-99F024DEC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935" y="1025691"/>
            <a:ext cx="7179970" cy="481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353" name="Straight Connector 14352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885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2" name="Picture 6">
            <a:extLst>
              <a:ext uri="{FF2B5EF4-FFF2-40B4-BE49-F238E27FC236}">
                <a16:creationId xmlns:a16="http://schemas.microsoft.com/office/drawing/2014/main" id="{7D61FDA9-593F-B440-02E7-E8D38C5F21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5" b="-29359"/>
          <a:stretch>
            <a:fillRect/>
          </a:stretch>
        </p:blipFill>
        <p:spPr bwMode="auto">
          <a:xfrm>
            <a:off x="8176630" y="3775351"/>
            <a:ext cx="2984879" cy="455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8D4556A3-3598-716C-AE6D-EC594FB2FD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14" t="83523" r="29245" b="2369"/>
          <a:stretch>
            <a:fillRect/>
          </a:stretch>
        </p:blipFill>
        <p:spPr bwMode="auto">
          <a:xfrm>
            <a:off x="8176630" y="3344564"/>
            <a:ext cx="2379914" cy="308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323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A8883-22A9-6631-8911-B168E9F40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767B99-FFF7-F859-7090-C791978F3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5195889" cy="131673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CN" cap="all" spc="30" dirty="0"/>
              <a:t>Minimax-01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BF9EE33-5C41-0AFA-DB24-70796F7FFDDB}"/>
              </a:ext>
            </a:extLst>
          </p:cNvPr>
          <p:cNvSpPr txBox="1"/>
          <p:nvPr/>
        </p:nvSpPr>
        <p:spPr>
          <a:xfrm>
            <a:off x="704088" y="2231136"/>
            <a:ext cx="5328412" cy="39319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b="1" dirty="0">
                <a:effectLst/>
              </a:rPr>
              <a:t>Block</a:t>
            </a:r>
            <a:r>
              <a:rPr lang="zh-CN" altLang="en-US" b="1" dirty="0">
                <a:effectLst/>
              </a:rPr>
              <a:t>：</a:t>
            </a:r>
            <a:r>
              <a:rPr lang="en-US" altLang="zh-CN" dirty="0">
                <a:effectLst/>
              </a:rPr>
              <a:t>channel mixer (lightning</a:t>
            </a:r>
            <a:r>
              <a:rPr lang="zh-CN" altLang="en-US" dirty="0">
                <a:effectLst/>
              </a:rPr>
              <a:t>、</a:t>
            </a:r>
            <a:r>
              <a:rPr lang="en-US" altLang="zh-CN" dirty="0" err="1">
                <a:effectLst/>
              </a:rPr>
              <a:t>softmax</a:t>
            </a:r>
            <a:r>
              <a:rPr lang="en-US" altLang="zh-CN" dirty="0">
                <a:effectLst/>
              </a:rPr>
              <a:t> attn) + feature mixer</a:t>
            </a:r>
            <a:r>
              <a:rPr lang="zh-CN" altLang="en-US" dirty="0">
                <a:effectLst/>
              </a:rPr>
              <a:t>（</a:t>
            </a:r>
            <a:r>
              <a:rPr lang="en-US" altLang="zh-CN" dirty="0" err="1">
                <a:effectLst/>
              </a:rPr>
              <a:t>MoE</a:t>
            </a:r>
            <a:r>
              <a:rPr lang="en-US" altLang="zh-CN" dirty="0">
                <a:effectLst/>
              </a:rPr>
              <a:t> FFNs</a:t>
            </a:r>
            <a:r>
              <a:rPr lang="zh-CN" altLang="en-US" dirty="0">
                <a:effectLst/>
              </a:rPr>
              <a:t>）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b="1" dirty="0" err="1">
                <a:effectLst/>
              </a:rPr>
              <a:t>Softmax</a:t>
            </a:r>
            <a:r>
              <a:rPr lang="en-US" altLang="zh-CN" b="1" dirty="0">
                <a:effectLst/>
              </a:rPr>
              <a:t> Attention:</a:t>
            </a:r>
            <a:r>
              <a:rPr lang="en-US" altLang="zh-CN" dirty="0">
                <a:effectLst/>
              </a:rPr>
              <a:t> use Group Query Attention with a group size of 8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b="1" dirty="0" err="1">
                <a:effectLst/>
              </a:rPr>
              <a:t>MoE</a:t>
            </a:r>
            <a:r>
              <a:rPr lang="en-US" altLang="zh-CN" b="1" dirty="0">
                <a:effectLst/>
              </a:rPr>
              <a:t> Experts:</a:t>
            </a:r>
            <a:r>
              <a:rPr lang="en-US" altLang="zh-CN" dirty="0">
                <a:effectLst/>
              </a:rPr>
              <a:t> </a:t>
            </a:r>
          </a:p>
          <a:p>
            <a:pPr lvl="1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dirty="0">
                <a:effectLst/>
              </a:rPr>
              <a:t>32 experts, k = 2 </a:t>
            </a:r>
          </a:p>
          <a:p>
            <a:pPr lvl="1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dirty="0" err="1">
                <a:effectLst/>
              </a:rPr>
              <a:t>MoE</a:t>
            </a:r>
            <a:r>
              <a:rPr lang="en-US" altLang="zh-CN" dirty="0">
                <a:effectLst/>
              </a:rPr>
              <a:t> optimization</a:t>
            </a:r>
          </a:p>
          <a:p>
            <a:pPr lvl="1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dirty="0">
                <a:effectLst/>
              </a:rPr>
              <a:t>Global Router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b="1" dirty="0">
                <a:effectLst/>
              </a:rPr>
              <a:t>Hybrid</a:t>
            </a:r>
            <a:r>
              <a:rPr lang="zh-CN" altLang="en-US" b="1" dirty="0">
                <a:effectLst/>
              </a:rPr>
              <a:t>：</a:t>
            </a:r>
            <a:r>
              <a:rPr lang="en-US" altLang="zh-CN" dirty="0">
                <a:effectLst/>
              </a:rPr>
              <a:t>(7 * lightning blocks + 1 * </a:t>
            </a:r>
            <a:r>
              <a:rPr lang="en-US" altLang="zh-CN" dirty="0" err="1">
                <a:effectLst/>
              </a:rPr>
              <a:t>softmax</a:t>
            </a:r>
            <a:r>
              <a:rPr lang="en-US" altLang="zh-CN" dirty="0">
                <a:effectLst/>
              </a:rPr>
              <a:t> block) * 10 layers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b="1" dirty="0">
                <a:effectLst/>
              </a:rPr>
              <a:t>Parameters:</a:t>
            </a:r>
            <a:r>
              <a:rPr lang="en-US" altLang="zh-CN" dirty="0">
                <a:effectLst/>
              </a:rPr>
              <a:t> 456 billion (45.9 billion are activated)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b="1" dirty="0">
                <a:effectLst/>
              </a:rPr>
              <a:t>Lightning Attention</a:t>
            </a:r>
            <a:r>
              <a:rPr lang="zh-CN" altLang="en-US" b="1" dirty="0">
                <a:effectLst/>
              </a:rPr>
              <a:t>：</a:t>
            </a:r>
            <a:r>
              <a:rPr lang="en-US" altLang="zh-CN" b="1" dirty="0">
                <a:effectLst/>
              </a:rPr>
              <a:t>optimization</a:t>
            </a:r>
            <a:endParaRPr lang="zh-CN" altLang="en-US" dirty="0">
              <a:effectLst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137995E-9658-95B1-5AB1-BAB3C49E9E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369"/>
          <a:stretch>
            <a:fillRect/>
          </a:stretch>
        </p:blipFill>
        <p:spPr bwMode="auto">
          <a:xfrm>
            <a:off x="6420752" y="-1"/>
            <a:ext cx="577124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851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BB761C-1A88-B4AC-6BD0-5ACD865F9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E53615EE-C559-4E03-999B-5477F162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52F0A640-D594-B9DB-4146-5A011B29E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7"/>
            <a:ext cx="10691814" cy="98191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CN" cap="all" spc="30"/>
              <a:t>Minimax-01</a:t>
            </a:r>
            <a:endParaRPr lang="en-US" altLang="zh-CN" cap="all" spc="30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43766AD-6614-4710-B2A4-7BB682EE3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96107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541F10DA-9FE5-2D34-F662-63205FE2CE08}"/>
              </a:ext>
            </a:extLst>
          </p:cNvPr>
          <p:cNvSpPr txBox="1"/>
          <p:nvPr/>
        </p:nvSpPr>
        <p:spPr>
          <a:xfrm>
            <a:off x="700088" y="2226373"/>
            <a:ext cx="4087065" cy="3935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b="1" dirty="0" err="1">
                <a:effectLst/>
              </a:rPr>
              <a:t>MoE</a:t>
            </a:r>
            <a:r>
              <a:rPr lang="en-US" altLang="zh-CN" b="1" dirty="0">
                <a:effectLst/>
              </a:rPr>
              <a:t> Experts:</a:t>
            </a:r>
            <a:r>
              <a:rPr lang="en-US" altLang="zh-CN" dirty="0">
                <a:effectLst/>
              </a:rPr>
              <a:t> </a:t>
            </a:r>
          </a:p>
          <a:p>
            <a:pPr lvl="1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dirty="0">
                <a:effectLst/>
              </a:rPr>
              <a:t>Global Router 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21CE08F-D357-7628-0AA1-E095D19C6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4273" y="0"/>
            <a:ext cx="4697728" cy="685799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1496D57-4277-85FC-2C36-F9B435BD1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995" y="3901208"/>
            <a:ext cx="5260999" cy="249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86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6A7712-5D06-2787-DABE-F27AA44F3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75" name="Straight Connector 7174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77" name="Straight Connector 7176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179" name="Rectangle 7178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937073BC-1030-1CA9-315D-261245DEF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555712"/>
            <a:ext cx="3721629" cy="56176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CN" cap="all" spc="30"/>
              <a:t>Minimax-01</a:t>
            </a:r>
            <a:endParaRPr lang="en-US" altLang="zh-CN" cap="all" spc="30" dirty="0"/>
          </a:p>
        </p:txBody>
      </p:sp>
      <p:cxnSp>
        <p:nvCxnSpPr>
          <p:cNvPr id="7181" name="Straight Connector 7180">
            <a:extLst>
              <a:ext uri="{FF2B5EF4-FFF2-40B4-BE49-F238E27FC236}">
                <a16:creationId xmlns:a16="http://schemas.microsoft.com/office/drawing/2014/main" id="{40ADC89C-EB4E-4AA5-ABBD-448BEC5FA3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876800" y="723900"/>
            <a:ext cx="0" cy="544948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7F7141A8-AD7E-8E97-0977-FC40C756DB29}"/>
              </a:ext>
            </a:extLst>
          </p:cNvPr>
          <p:cNvSpPr txBox="1"/>
          <p:nvPr/>
        </p:nvSpPr>
        <p:spPr>
          <a:xfrm>
            <a:off x="704088" y="2277462"/>
            <a:ext cx="5920256" cy="2804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b="1" dirty="0" err="1">
                <a:effectLst/>
              </a:rPr>
              <a:t>MoE</a:t>
            </a:r>
            <a:r>
              <a:rPr lang="en-US" altLang="zh-CN" b="1" dirty="0">
                <a:effectLst/>
              </a:rPr>
              <a:t> Experts:</a:t>
            </a:r>
            <a:r>
              <a:rPr lang="en-US" altLang="zh-CN" dirty="0">
                <a:effectLst/>
              </a:rPr>
              <a:t> </a:t>
            </a:r>
          </a:p>
          <a:p>
            <a:pPr lvl="1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dirty="0" err="1">
                <a:effectLst/>
              </a:rPr>
              <a:t>MoE</a:t>
            </a:r>
            <a:r>
              <a:rPr lang="en-US" altLang="zh-CN" dirty="0">
                <a:effectLst/>
              </a:rPr>
              <a:t> optimization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195B57C-1EB5-974F-7839-C79CE41050B4}"/>
              </a:ext>
            </a:extLst>
          </p:cNvPr>
          <p:cNvSpPr txBox="1"/>
          <p:nvPr/>
        </p:nvSpPr>
        <p:spPr>
          <a:xfrm>
            <a:off x="5550563" y="3756327"/>
            <a:ext cx="629602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zh-CN" altLang="en-US" dirty="0">
                <a:effectLst/>
              </a:rPr>
              <a:t>概念说明：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CN" dirty="0">
                <a:effectLst/>
              </a:rPr>
              <a:t>a2a-dispatch</a:t>
            </a:r>
            <a:r>
              <a:rPr lang="zh-CN" altLang="en-US" dirty="0">
                <a:effectLst/>
              </a:rPr>
              <a:t>（全对全分发）： </a:t>
            </a:r>
            <a:r>
              <a:rPr lang="en-US" altLang="zh-CN" dirty="0">
                <a:effectLst/>
              </a:rPr>
              <a:t>GPU </a:t>
            </a:r>
            <a:r>
              <a:rPr lang="zh-CN" altLang="en-US" dirty="0">
                <a:effectLst/>
              </a:rPr>
              <a:t>必须把手里的 </a:t>
            </a:r>
            <a:r>
              <a:rPr lang="en-US" altLang="zh-CN" dirty="0">
                <a:effectLst/>
              </a:rPr>
              <a:t>Token </a:t>
            </a:r>
            <a:r>
              <a:rPr lang="zh-CN" altLang="en-US" dirty="0">
                <a:effectLst/>
              </a:rPr>
              <a:t>发送到对应专家所在的 </a:t>
            </a:r>
            <a:r>
              <a:rPr lang="en-US" altLang="zh-CN" dirty="0">
                <a:effectLst/>
              </a:rPr>
              <a:t>GPU</a:t>
            </a:r>
            <a:r>
              <a:rPr lang="zh-CN" altLang="en-US" dirty="0">
                <a:effectLst/>
              </a:rPr>
              <a:t>。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CN" dirty="0">
                <a:effectLst/>
              </a:rPr>
              <a:t>expert</a:t>
            </a:r>
            <a:r>
              <a:rPr lang="zh-CN" altLang="en-US" dirty="0">
                <a:effectLst/>
              </a:rPr>
              <a:t>（专家计算）： </a:t>
            </a:r>
            <a:r>
              <a:rPr lang="en-US" altLang="zh-CN" dirty="0">
                <a:effectLst/>
              </a:rPr>
              <a:t>GPU </a:t>
            </a:r>
            <a:r>
              <a:rPr lang="zh-CN" altLang="en-US" dirty="0">
                <a:effectLst/>
              </a:rPr>
              <a:t>运行 </a:t>
            </a:r>
            <a:r>
              <a:rPr lang="en-US" altLang="zh-CN" dirty="0">
                <a:effectLst/>
              </a:rPr>
              <a:t>FFN</a:t>
            </a:r>
            <a:r>
              <a:rPr lang="zh-CN" altLang="en-US" dirty="0">
                <a:effectLst/>
              </a:rPr>
              <a:t>（前馈网络）计算。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CN" dirty="0">
                <a:effectLst/>
              </a:rPr>
              <a:t>a2a-combine</a:t>
            </a:r>
            <a:r>
              <a:rPr lang="zh-CN" altLang="en-US" dirty="0">
                <a:effectLst/>
              </a:rPr>
              <a:t>（全对全合并）： 计算完后，必须把结果传回原 </a:t>
            </a:r>
            <a:r>
              <a:rPr lang="en-US" altLang="zh-CN" dirty="0">
                <a:effectLst/>
              </a:rPr>
              <a:t>GPU </a:t>
            </a:r>
            <a:r>
              <a:rPr lang="zh-CN" altLang="en-US" dirty="0">
                <a:effectLst/>
              </a:rPr>
              <a:t>以维持序列顺序。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0092289C-A166-0A98-D1FB-E0DA23F42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539" y="587107"/>
            <a:ext cx="6496050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269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E24F8-27A5-2CA5-A5F8-B63C16367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C0D716-9F27-C7AD-AD5A-2696C56FD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399"/>
            <a:ext cx="5239272" cy="16211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CN" cap="all" spc="30"/>
              <a:t>Minimax-01</a:t>
            </a:r>
            <a:endParaRPr lang="en-US" altLang="zh-CN" cap="all" spc="30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2EF448D2-73EC-9360-4911-DBCC83132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938" y="3040721"/>
            <a:ext cx="5138688" cy="307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DE745726-2EF3-E44A-7DC3-2EE2CF5B9AB6}"/>
              </a:ext>
            </a:extLst>
          </p:cNvPr>
          <p:cNvSpPr txBox="1"/>
          <p:nvPr/>
        </p:nvSpPr>
        <p:spPr>
          <a:xfrm>
            <a:off x="723793" y="1886706"/>
            <a:ext cx="2599931" cy="839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b="1">
                <a:effectLst/>
              </a:rPr>
              <a:t>MoE </a:t>
            </a:r>
            <a:r>
              <a:rPr lang="en-US" altLang="zh-CN" b="1" dirty="0">
                <a:effectLst/>
              </a:rPr>
              <a:t>Experts:</a:t>
            </a:r>
            <a:r>
              <a:rPr lang="en-US" altLang="zh-CN" dirty="0">
                <a:effectLst/>
              </a:rPr>
              <a:t> </a:t>
            </a:r>
          </a:p>
          <a:p>
            <a:pPr lvl="1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>
                <a:effectLst/>
              </a:rPr>
              <a:t>MoE </a:t>
            </a:r>
            <a:r>
              <a:rPr lang="en-US" altLang="zh-CN" dirty="0">
                <a:effectLst/>
              </a:rPr>
              <a:t>optimization</a:t>
            </a:r>
          </a:p>
        </p:txBody>
      </p:sp>
      <p:pic>
        <p:nvPicPr>
          <p:cNvPr id="10244" name="Picture 4">
            <a:extLst>
              <a:ext uri="{FF2B5EF4-FFF2-40B4-BE49-F238E27FC236}">
                <a16:creationId xmlns:a16="http://schemas.microsoft.com/office/drawing/2014/main" id="{279C364B-55CC-2824-BCE7-D847499C9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211" y="1137615"/>
            <a:ext cx="6318152" cy="497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6DAEFD2-C60D-F551-F100-96EE6BF408EA}"/>
              </a:ext>
            </a:extLst>
          </p:cNvPr>
          <p:cNvSpPr txBox="1"/>
          <p:nvPr/>
        </p:nvSpPr>
        <p:spPr>
          <a:xfrm>
            <a:off x="5619750" y="83167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en-US" altLang="zh-CN" sz="1800" b="1" dirty="0">
                <a:effectLst/>
              </a:rPr>
              <a:t>w/o EP overlap</a:t>
            </a:r>
            <a:endParaRPr lang="en-US" altLang="zh-CN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328841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77B12F-078D-50A3-4DB3-2C67B4629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329" name="Straight Connector 13318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30" name="Straight Connector 13320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331" name="Rectangle 13322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1840FC8-76B9-C0B8-669D-53802E07D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2507" y="1358671"/>
            <a:ext cx="2843711" cy="149332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z="3600" cap="all" spc="30"/>
              <a:t>Minimax-01</a:t>
            </a:r>
          </a:p>
        </p:txBody>
      </p:sp>
      <p:cxnSp>
        <p:nvCxnSpPr>
          <p:cNvPr id="13332" name="Straight Connector 13324">
            <a:extLst>
              <a:ext uri="{FF2B5EF4-FFF2-40B4-BE49-F238E27FC236}">
                <a16:creationId xmlns:a16="http://schemas.microsoft.com/office/drawing/2014/main" id="{511FC409-B3C2-4F68-865C-C5333D6F27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741170" y="1172935"/>
            <a:ext cx="2653318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33" name="Straight Connector 13326">
            <a:extLst>
              <a:ext uri="{FF2B5EF4-FFF2-40B4-BE49-F238E27FC236}">
                <a16:creationId xmlns:a16="http://schemas.microsoft.com/office/drawing/2014/main" id="{B810270D-76A7-44B3-9746-7EDF57886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741170" y="3105667"/>
            <a:ext cx="265331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49E3E1BB-15E1-5FEB-DAF4-472BB5DCAD12}"/>
              </a:ext>
            </a:extLst>
          </p:cNvPr>
          <p:cNvSpPr txBox="1"/>
          <p:nvPr/>
        </p:nvSpPr>
        <p:spPr>
          <a:xfrm>
            <a:off x="8652509" y="3359338"/>
            <a:ext cx="2843711" cy="2862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b="1">
                <a:effectLst/>
              </a:rPr>
              <a:t>MoE </a:t>
            </a:r>
            <a:r>
              <a:rPr lang="en-US" altLang="zh-CN" b="1" dirty="0">
                <a:effectLst/>
              </a:rPr>
              <a:t>Experts:</a:t>
            </a:r>
            <a:r>
              <a:rPr lang="en-US" altLang="zh-CN" dirty="0">
                <a:effectLst/>
              </a:rPr>
              <a:t> </a:t>
            </a:r>
          </a:p>
          <a:p>
            <a:pPr lvl="1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>
                <a:effectLst/>
              </a:rPr>
              <a:t>MoE </a:t>
            </a:r>
            <a:r>
              <a:rPr lang="en-US" altLang="zh-CN" dirty="0">
                <a:effectLst/>
              </a:rPr>
              <a:t>optimization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0968D84-C908-FD80-1BE0-C8478695FF4F}"/>
              </a:ext>
            </a:extLst>
          </p:cNvPr>
          <p:cNvSpPr txBox="1"/>
          <p:nvPr/>
        </p:nvSpPr>
        <p:spPr>
          <a:xfrm>
            <a:off x="5763297" y="91230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Aft>
                <a:spcPts val="600"/>
              </a:spcAft>
              <a:buNone/>
            </a:pPr>
            <a:r>
              <a:rPr lang="en-US" altLang="zh-CN" b="1" dirty="0">
                <a:effectLst/>
              </a:rPr>
              <a:t>EP overlap</a:t>
            </a:r>
            <a:endParaRPr lang="en-US" altLang="zh-CN" dirty="0">
              <a:effectLst/>
            </a:endParaRPr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CD1F43E5-5933-19F4-2239-4C523C612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2321"/>
            <a:ext cx="7026098" cy="561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>
            <a:extLst>
              <a:ext uri="{FF2B5EF4-FFF2-40B4-BE49-F238E27FC236}">
                <a16:creationId xmlns:a16="http://schemas.microsoft.com/office/drawing/2014/main" id="{74D57790-2A53-B05E-A255-051B464A4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913"/>
            <a:ext cx="5763297" cy="1198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269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3E52E3A-8DAE-6304-272E-FFBBEC682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99024"/>
            <a:ext cx="3076032" cy="133238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CN" cap="all" spc="30" dirty="0"/>
              <a:t>Linear Attention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6930A78-4E99-9140-1B0C-57083D57F65C}"/>
              </a:ext>
            </a:extLst>
          </p:cNvPr>
          <p:cNvSpPr txBox="1"/>
          <p:nvPr/>
        </p:nvSpPr>
        <p:spPr>
          <a:xfrm>
            <a:off x="534915" y="2756847"/>
            <a:ext cx="1795535" cy="10226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</a:pPr>
            <a:endParaRPr lang="zh-CN" alt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3716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F56160DE-FEB4-04C0-EE17-FB996D3A01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8449" y="723901"/>
            <a:ext cx="7213600" cy="541020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EB4FD649-9216-45A0-A700-07C51C93F01E}"/>
              </a:ext>
            </a:extLst>
          </p:cNvPr>
          <p:cNvSpPr txBox="1"/>
          <p:nvPr/>
        </p:nvSpPr>
        <p:spPr>
          <a:xfrm>
            <a:off x="570246" y="4303426"/>
            <a:ext cx="3210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去掉了 </a:t>
            </a:r>
            <a:r>
              <a:rPr lang="en-US" altLang="zh-CN" dirty="0" err="1"/>
              <a:t>Softmax</a:t>
            </a:r>
            <a:r>
              <a:rPr lang="zh-CN" altLang="en-US" dirty="0"/>
              <a:t>；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并行实现？</a:t>
            </a:r>
            <a:r>
              <a:rPr lang="en-US" altLang="zh-CN" dirty="0"/>
              <a:t>-</a:t>
            </a:r>
            <a:r>
              <a:rPr lang="en-US" altLang="zh-CN" dirty="0" err="1"/>
              <a:t>cumsum</a:t>
            </a:r>
            <a:r>
              <a:rPr lang="zh-CN" altLang="en-US" dirty="0"/>
              <a:t>；</a:t>
            </a:r>
          </a:p>
        </p:txBody>
      </p:sp>
      <p:sp>
        <p:nvSpPr>
          <p:cNvPr id="14" name="标题 1">
            <a:extLst>
              <a:ext uri="{FF2B5EF4-FFF2-40B4-BE49-F238E27FC236}">
                <a16:creationId xmlns:a16="http://schemas.microsoft.com/office/drawing/2014/main" id="{465F5C62-9E56-8A6E-7933-07299E29F65F}"/>
              </a:ext>
            </a:extLst>
          </p:cNvPr>
          <p:cNvSpPr txBox="1">
            <a:spLocks/>
          </p:cNvSpPr>
          <p:nvPr/>
        </p:nvSpPr>
        <p:spPr>
          <a:xfrm>
            <a:off x="685800" y="3078512"/>
            <a:ext cx="1345658" cy="70097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 cap="none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cap="all" spc="30" dirty="0"/>
              <a:t>右乘</a:t>
            </a:r>
            <a:endParaRPr lang="en-US" altLang="zh-CN" cap="all" spc="30" dirty="0"/>
          </a:p>
        </p:txBody>
      </p:sp>
    </p:spTree>
    <p:extLst>
      <p:ext uri="{BB962C8B-B14F-4D97-AF65-F5344CB8AC3E}">
        <p14:creationId xmlns:p14="http://schemas.microsoft.com/office/powerpoint/2010/main" val="2895601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12BD0E-263C-F525-18DF-3F5AB1BE9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384" name="Straight Connector 15383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86" name="Straight Connector 15385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388" name="Rectangle 15387">
            <a:extLst>
              <a:ext uri="{FF2B5EF4-FFF2-40B4-BE49-F238E27FC236}">
                <a16:creationId xmlns:a16="http://schemas.microsoft.com/office/drawing/2014/main" id="{E53615EE-C559-4E03-999B-5477F162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CD7EC58-74D9-5C8C-7F94-842BD8C5F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7"/>
            <a:ext cx="6283419" cy="131673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CN" cap="all" spc="30" dirty="0"/>
              <a:t>Kimi Delta Attention</a:t>
            </a:r>
          </a:p>
        </p:txBody>
      </p:sp>
      <p:cxnSp>
        <p:nvCxnSpPr>
          <p:cNvPr id="15390" name="Straight Connector 15389">
            <a:extLst>
              <a:ext uri="{FF2B5EF4-FFF2-40B4-BE49-F238E27FC236}">
                <a16:creationId xmlns:a16="http://schemas.microsoft.com/office/drawing/2014/main" id="{9AEDDB4C-6582-43D5-AF25-99F4AD3A1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3B0C2DD-C761-5D58-EE25-9951A45C6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87" y="2226373"/>
            <a:ext cx="6283419" cy="3721990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lnSpc>
                <a:spcPct val="110000"/>
              </a:lnSpc>
            </a:pPr>
            <a:r>
              <a:rPr lang="zh-CN" altLang="en-US"/>
              <a:t>将</a:t>
            </a:r>
            <a:r>
              <a:rPr lang="en-US" altLang="zh-CN"/>
              <a:t>Gated Delta Network (GDN) </a:t>
            </a:r>
            <a:r>
              <a:rPr lang="zh-CN" altLang="en-US"/>
              <a:t>中的标量门控单元替换成细粒度对角化门控</a:t>
            </a:r>
            <a:r>
              <a:rPr lang="en-US" altLang="zh-CN"/>
              <a:t>Diag ( αt )</a:t>
            </a:r>
            <a:r>
              <a:rPr lang="zh-CN" altLang="en-US"/>
              <a:t>。</a:t>
            </a:r>
          </a:p>
          <a:p>
            <a:pPr marL="0">
              <a:lnSpc>
                <a:spcPct val="110000"/>
              </a:lnSpc>
            </a:pPr>
            <a:endParaRPr lang="en-US" altLang="zh-CN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12A5040-B11C-2FA3-0788-CAEEAA7B8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8943" y="808134"/>
            <a:ext cx="3932957" cy="2526925"/>
          </a:xfrm>
          <a:prstGeom prst="rect">
            <a:avLst/>
          </a:prstGeom>
        </p:spPr>
      </p:pic>
      <p:pic>
        <p:nvPicPr>
          <p:cNvPr id="15364" name="Picture 4">
            <a:extLst>
              <a:ext uri="{FF2B5EF4-FFF2-40B4-BE49-F238E27FC236}">
                <a16:creationId xmlns:a16="http://schemas.microsoft.com/office/drawing/2014/main" id="{02C0CF9E-2112-98AA-643B-41C88841C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0099" y="3376158"/>
            <a:ext cx="10591799" cy="341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392" name="Straight Connector 15391">
            <a:extLst>
              <a:ext uri="{FF2B5EF4-FFF2-40B4-BE49-F238E27FC236}">
                <a16:creationId xmlns:a16="http://schemas.microsoft.com/office/drawing/2014/main" id="{AB152A91-2920-4848-A8BC-B15DA324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096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D28C8-A276-638C-136E-FFCA50494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0F2FCC-9F7E-F483-9E50-2679C1A3F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9" y="914400"/>
            <a:ext cx="5860484" cy="14630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CN" cap="all" spc="30" dirty="0"/>
              <a:t>Kimi Delta Attention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E507D0F-314C-8C5D-3D7C-54491F733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9" y="2019264"/>
            <a:ext cx="10783822" cy="71635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zh-CN" altLang="en-US" dirty="0"/>
              <a:t>将</a:t>
            </a:r>
            <a:r>
              <a:rPr lang="en-US" altLang="zh-CN" dirty="0"/>
              <a:t>Gated Delta Network (GDN) </a:t>
            </a:r>
            <a:r>
              <a:rPr lang="zh-CN" altLang="en-US" dirty="0"/>
              <a:t>中的标量门控单元替换成细粒度对角化门控</a:t>
            </a:r>
            <a:r>
              <a:rPr lang="en-US" altLang="zh-CN" dirty="0" err="1"/>
              <a:t>Diag</a:t>
            </a:r>
            <a:r>
              <a:rPr lang="en-US" altLang="zh-CN" dirty="0"/>
              <a:t> ( αt )</a:t>
            </a:r>
            <a:r>
              <a:rPr lang="zh-CN" altLang="en-US" dirty="0"/>
              <a:t>。</a:t>
            </a:r>
          </a:p>
          <a:p>
            <a:pPr marL="0">
              <a:lnSpc>
                <a:spcPct val="110000"/>
              </a:lnSpc>
            </a:pPr>
            <a:endParaRPr lang="en-US" altLang="zh-CN" dirty="0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F63CBCCF-EE32-A5D5-76CA-9DE5D2377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89" y="2916761"/>
            <a:ext cx="10684349" cy="304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3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325A4D-A730-99D6-7CF3-8373118ED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426" name="Straight Connector 17425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28" name="Straight Connector 17427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430" name="Rectangle 1742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BE03B76-126D-5CE4-75D9-70DB005A4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3799763" cy="14732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CN" sz="3600" cap="all" spc="30"/>
              <a:t>Kimi Delta Attention</a:t>
            </a:r>
            <a:endParaRPr lang="en-US" altLang="zh-CN" sz="3600" cap="all" spc="30" dirty="0"/>
          </a:p>
        </p:txBody>
      </p:sp>
      <p:cxnSp>
        <p:nvCxnSpPr>
          <p:cNvPr id="17432" name="Straight Connector 17431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9E5A9F3D-D04F-13ED-B02E-42FC192355FF}"/>
              </a:ext>
            </a:extLst>
          </p:cNvPr>
          <p:cNvSpPr txBox="1"/>
          <p:nvPr/>
        </p:nvSpPr>
        <p:spPr>
          <a:xfrm>
            <a:off x="704088" y="2387600"/>
            <a:ext cx="3799763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700" dirty="0">
                <a:effectLst/>
              </a:rPr>
              <a:t>Hybrid architecture</a:t>
            </a:r>
            <a:r>
              <a:rPr lang="zh-CN" altLang="en-US" sz="1700" dirty="0">
                <a:effectLst/>
              </a:rPr>
              <a:t>：三层</a:t>
            </a:r>
            <a:r>
              <a:rPr lang="en-US" altLang="zh-CN" sz="1700" dirty="0">
                <a:effectLst/>
              </a:rPr>
              <a:t>KDA + </a:t>
            </a:r>
            <a:r>
              <a:rPr lang="zh-CN" altLang="en-US" sz="1700" dirty="0">
                <a:effectLst/>
              </a:rPr>
              <a:t>一层</a:t>
            </a:r>
            <a:r>
              <a:rPr lang="en-US" altLang="zh-CN" sz="1700" dirty="0">
                <a:effectLst/>
              </a:rPr>
              <a:t>MLA</a:t>
            </a:r>
            <a:r>
              <a:rPr lang="zh-CN" altLang="en-US" sz="1700" dirty="0">
                <a:effectLst/>
              </a:rPr>
              <a:t>（</a:t>
            </a:r>
            <a:r>
              <a:rPr lang="en-US" altLang="zh-CN" sz="1700" dirty="0">
                <a:effectLst/>
              </a:rPr>
              <a:t>full global attention</a:t>
            </a:r>
            <a:r>
              <a:rPr lang="zh-CN" altLang="en-US" sz="1700" dirty="0">
                <a:effectLst/>
              </a:rPr>
              <a:t>）</a:t>
            </a:r>
          </a:p>
          <a:p>
            <a:pPr marL="28575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700" dirty="0">
                <a:effectLst/>
              </a:rPr>
              <a:t>No Position Encoding (</a:t>
            </a:r>
            <a:r>
              <a:rPr lang="en-US" altLang="zh-CN" sz="1700" dirty="0" err="1">
                <a:effectLst/>
              </a:rPr>
              <a:t>NoPE</a:t>
            </a:r>
            <a:r>
              <a:rPr lang="en-US" altLang="zh-CN" sz="1700" dirty="0">
                <a:effectLst/>
              </a:rPr>
              <a:t>) for MLA Layers</a:t>
            </a:r>
            <a:r>
              <a:rPr lang="zh-CN" altLang="en-US" sz="1700" dirty="0">
                <a:effectLst/>
              </a:rPr>
              <a:t>：</a:t>
            </a:r>
            <a:r>
              <a:rPr lang="en-US" altLang="zh-CN" sz="1700" b="1" dirty="0">
                <a:effectLst/>
              </a:rPr>
              <a:t>KDA</a:t>
            </a:r>
            <a:r>
              <a:rPr lang="zh-CN" altLang="en-US" sz="1700" dirty="0">
                <a:effectLst/>
              </a:rPr>
              <a:t>被建立为主要的位置感知算子</a:t>
            </a:r>
            <a:r>
              <a:rPr lang="en-US" altLang="zh-CN" sz="1700" dirty="0">
                <a:effectLst/>
              </a:rPr>
              <a:t>:</a:t>
            </a:r>
          </a:p>
          <a:p>
            <a:pPr marL="1028700" lvl="1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700" dirty="0">
                <a:effectLst/>
              </a:rPr>
              <a:t>KDA </a:t>
            </a:r>
            <a:r>
              <a:rPr lang="zh-CN" altLang="en-US" sz="1700" dirty="0">
                <a:effectLst/>
              </a:rPr>
              <a:t>继承了 </a:t>
            </a:r>
            <a:r>
              <a:rPr lang="en-US" altLang="zh-CN" sz="1700" dirty="0">
                <a:effectLst/>
              </a:rPr>
              <a:t>RNN </a:t>
            </a:r>
            <a:r>
              <a:rPr lang="zh-CN" altLang="en-US" sz="1700" dirty="0">
                <a:effectLst/>
              </a:rPr>
              <a:t>的特性，拥有衰减机制。在线性递归中，模型天然地知道</a:t>
            </a:r>
            <a:r>
              <a:rPr lang="en-US" altLang="zh-CN" sz="1700" dirty="0">
                <a:effectLst/>
              </a:rPr>
              <a:t>t</a:t>
            </a:r>
            <a:r>
              <a:rPr lang="zh-CN" altLang="en-US" sz="1700" dirty="0">
                <a:effectLst/>
              </a:rPr>
              <a:t>时刻是在</a:t>
            </a:r>
            <a:r>
              <a:rPr lang="en-US" altLang="zh-CN" sz="1700" dirty="0">
                <a:effectLst/>
              </a:rPr>
              <a:t>t-1</a:t>
            </a:r>
            <a:r>
              <a:rPr lang="zh-CN" altLang="en-US" sz="1700" dirty="0">
                <a:effectLst/>
              </a:rPr>
              <a:t>之后的。</a:t>
            </a:r>
          </a:p>
          <a:p>
            <a:pPr marL="1028700" lvl="1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700" dirty="0">
                <a:effectLst/>
              </a:rPr>
              <a:t>MLA</a:t>
            </a:r>
            <a:r>
              <a:rPr lang="zh-CN" altLang="en-US" sz="1700" dirty="0">
                <a:effectLst/>
              </a:rPr>
              <a:t>充当全局信息提取，在推理阶段可以转换成</a:t>
            </a:r>
            <a:r>
              <a:rPr lang="en-US" altLang="zh-CN" sz="1700" dirty="0">
                <a:effectLst/>
              </a:rPr>
              <a:t>MQA</a:t>
            </a:r>
            <a:r>
              <a:rPr lang="zh-CN" altLang="en-US" sz="1700" dirty="0">
                <a:effectLst/>
              </a:rPr>
              <a:t>，且摆脱了</a:t>
            </a:r>
            <a:r>
              <a:rPr lang="en-US" altLang="zh-CN" sz="1700" dirty="0" err="1">
                <a:effectLst/>
              </a:rPr>
              <a:t>RoPE</a:t>
            </a:r>
            <a:r>
              <a:rPr lang="zh-CN" altLang="en-US" sz="1700" dirty="0">
                <a:effectLst/>
              </a:rPr>
              <a:t>的外推问题。</a:t>
            </a: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4908D5C5-3FA1-86BA-35B1-3E93D1B53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" r="4" b="3"/>
          <a:stretch>
            <a:fillRect/>
          </a:stretch>
        </p:blipFill>
        <p:spPr bwMode="auto">
          <a:xfrm>
            <a:off x="4981575" y="735286"/>
            <a:ext cx="6495042" cy="541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9688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4E0ABF-6F8A-CCD1-F611-E41DD6F30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1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23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2" name="Rectangle 25">
            <a:extLst>
              <a:ext uri="{FF2B5EF4-FFF2-40B4-BE49-F238E27FC236}">
                <a16:creationId xmlns:a16="http://schemas.microsoft.com/office/drawing/2014/main" id="{97215483-AD0C-4E00-BF87-04C4DA6ACE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标题 1">
            <a:extLst>
              <a:ext uri="{FF2B5EF4-FFF2-40B4-BE49-F238E27FC236}">
                <a16:creationId xmlns:a16="http://schemas.microsoft.com/office/drawing/2014/main" id="{76BA7F10-33FD-92D7-32B3-52248BBBC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02669"/>
            <a:ext cx="10848975" cy="74337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CN" cap="all" spc="30" dirty="0"/>
              <a:t>Insight</a:t>
            </a:r>
          </a:p>
        </p:txBody>
      </p:sp>
      <p:cxnSp>
        <p:nvCxnSpPr>
          <p:cNvPr id="33" name="Straight Connector 27">
            <a:extLst>
              <a:ext uri="{FF2B5EF4-FFF2-40B4-BE49-F238E27FC236}">
                <a16:creationId xmlns:a16="http://schemas.microsoft.com/office/drawing/2014/main" id="{87F9F470-C7B7-4B96-90CD-6D53EA020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D55AABF6-9C1E-15B8-0CF9-3E55195A14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15" r="1" b="1"/>
          <a:stretch>
            <a:fillRect/>
          </a:stretch>
        </p:blipFill>
        <p:spPr>
          <a:xfrm>
            <a:off x="-1" y="2657893"/>
            <a:ext cx="5869578" cy="420010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5404441-FC85-9DE9-6686-99B451305E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76" b="1"/>
          <a:stretch>
            <a:fillRect/>
          </a:stretch>
        </p:blipFill>
        <p:spPr>
          <a:xfrm>
            <a:off x="5947954" y="2548709"/>
            <a:ext cx="6244046" cy="430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059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75734-000B-50FC-53A2-8FF1CB2C5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F7399F-553A-8D04-90B5-94452724B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99024"/>
            <a:ext cx="3076032" cy="133238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CN" cap="all" spc="30" dirty="0"/>
              <a:t>Linear Attention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45A5C0F-3CD8-D819-5BBD-ED74CA62EB2E}"/>
              </a:ext>
            </a:extLst>
          </p:cNvPr>
          <p:cNvSpPr txBox="1"/>
          <p:nvPr/>
        </p:nvSpPr>
        <p:spPr>
          <a:xfrm>
            <a:off x="534915" y="2756847"/>
            <a:ext cx="1795535" cy="10226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</a:pP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ACA20A75-4B71-1A32-2C8C-8CC0CDC230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8449" y="723901"/>
            <a:ext cx="7213600" cy="541020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3A01B37-0518-A340-89DA-A683FD3A9CA2}"/>
              </a:ext>
            </a:extLst>
          </p:cNvPr>
          <p:cNvSpPr txBox="1"/>
          <p:nvPr/>
        </p:nvSpPr>
        <p:spPr>
          <a:xfrm>
            <a:off x="570246" y="4303426"/>
            <a:ext cx="3210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Parallel Scan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 err="1"/>
              <a:t>Chunkwise</a:t>
            </a:r>
            <a:r>
              <a:rPr lang="en-US" altLang="zh-CN" dirty="0"/>
              <a:t> Parallel</a:t>
            </a:r>
            <a:r>
              <a:rPr lang="zh-CN" altLang="en-US" dirty="0"/>
              <a:t>（</a:t>
            </a:r>
            <a:r>
              <a:rPr lang="en-US" altLang="zh-CN" dirty="0"/>
              <a:t>*</a:t>
            </a:r>
            <a:r>
              <a:rPr lang="zh-CN" altLang="en-US" dirty="0"/>
              <a:t>）</a:t>
            </a:r>
          </a:p>
        </p:txBody>
      </p:sp>
      <p:sp>
        <p:nvSpPr>
          <p:cNvPr id="14" name="标题 1">
            <a:extLst>
              <a:ext uri="{FF2B5EF4-FFF2-40B4-BE49-F238E27FC236}">
                <a16:creationId xmlns:a16="http://schemas.microsoft.com/office/drawing/2014/main" id="{53F4AB4B-08FD-7EC8-D23F-568B1DE2D5FD}"/>
              </a:ext>
            </a:extLst>
          </p:cNvPr>
          <p:cNvSpPr txBox="1">
            <a:spLocks/>
          </p:cNvSpPr>
          <p:nvPr/>
        </p:nvSpPr>
        <p:spPr>
          <a:xfrm>
            <a:off x="685800" y="3078512"/>
            <a:ext cx="3009900" cy="70097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 cap="none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cap="all" spc="30" dirty="0"/>
              <a:t>如何并行化？</a:t>
            </a:r>
            <a:endParaRPr lang="en-US" altLang="zh-CN" cap="all" spc="30" dirty="0"/>
          </a:p>
        </p:txBody>
      </p:sp>
    </p:spTree>
    <p:extLst>
      <p:ext uri="{BB962C8B-B14F-4D97-AF65-F5344CB8AC3E}">
        <p14:creationId xmlns:p14="http://schemas.microsoft.com/office/powerpoint/2010/main" val="1224675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C49239-B86A-42FE-1918-0C7B5483F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Straight Connector 23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25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1" name="Rectangle 27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CB8C2CA1-941F-EEA4-7617-0F79A986F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4749" y="909638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CN" cap="all" spc="30"/>
              <a:t>Lightning Attention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5D3A411-1547-BA0E-7D45-40ADAA6240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900" b="-1"/>
          <a:stretch>
            <a:fillRect/>
          </a:stretch>
        </p:blipFill>
        <p:spPr>
          <a:xfrm>
            <a:off x="709872" y="731519"/>
            <a:ext cx="4976888" cy="5437244"/>
          </a:xfrm>
          <a:prstGeom prst="rect">
            <a:avLst/>
          </a:prstGeom>
        </p:spPr>
      </p:pic>
      <p:cxnSp>
        <p:nvCxnSpPr>
          <p:cNvPr id="42" name="Straight Connector 29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15929E1-2339-FE5A-DBCE-AD595DA0B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838" y="2236843"/>
            <a:ext cx="5201121" cy="393192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en-US" altLang="zh-CN" dirty="0"/>
              <a:t>Lightning Attention</a:t>
            </a:r>
            <a:r>
              <a:rPr lang="zh-CN" altLang="en-US" dirty="0"/>
              <a:t>提出一种新的</a:t>
            </a:r>
            <a:r>
              <a:rPr lang="en-US" altLang="zh-CN" dirty="0"/>
              <a:t>tiling</a:t>
            </a:r>
            <a:r>
              <a:rPr lang="zh-CN" altLang="en-US" dirty="0"/>
              <a:t>，有效</a:t>
            </a:r>
            <a:r>
              <a:rPr lang="zh-CN" altLang="en-US"/>
              <a:t>规避了</a:t>
            </a:r>
            <a:r>
              <a:rPr lang="en-US" altLang="zh-CN"/>
              <a:t>cumsum</a:t>
            </a:r>
            <a:r>
              <a:rPr lang="zh-CN" altLang="en-US"/>
              <a:t>操作</a:t>
            </a:r>
            <a:r>
              <a:rPr lang="zh-CN" altLang="en-US" dirty="0"/>
              <a:t>；</a:t>
            </a:r>
            <a:endParaRPr lang="en-US" altLang="zh-CN" dirty="0"/>
          </a:p>
          <a:p>
            <a:pPr>
              <a:lnSpc>
                <a:spcPct val="110000"/>
              </a:lnSpc>
            </a:pPr>
            <a:r>
              <a:rPr lang="zh-CN" altLang="en-US" dirty="0"/>
              <a:t>将注意力计算划分为两部分：</a:t>
            </a:r>
            <a:endParaRPr lang="en-US" altLang="zh-CN" dirty="0"/>
          </a:p>
          <a:p>
            <a:pPr lvl="1">
              <a:lnSpc>
                <a:spcPct val="110000"/>
              </a:lnSpc>
            </a:pPr>
            <a:r>
              <a:rPr lang="en-US" altLang="zh-CN" dirty="0"/>
              <a:t>Intra-block</a:t>
            </a:r>
          </a:p>
          <a:p>
            <a:pPr lvl="1">
              <a:lnSpc>
                <a:spcPct val="110000"/>
              </a:lnSpc>
            </a:pPr>
            <a:r>
              <a:rPr lang="en-US" altLang="zh-CN" dirty="0"/>
              <a:t>Inter-block</a:t>
            </a:r>
          </a:p>
          <a:p>
            <a:pPr>
              <a:lnSpc>
                <a:spcPct val="110000"/>
              </a:lnSpc>
            </a:pPr>
            <a:r>
              <a:rPr lang="zh-CN" altLang="en-US" dirty="0"/>
              <a:t>本质是将</a:t>
            </a:r>
            <a:r>
              <a:rPr lang="en-US" altLang="zh-CN" dirty="0"/>
              <a:t>token</a:t>
            </a:r>
            <a:r>
              <a:rPr lang="zh-CN" altLang="en-US" dirty="0"/>
              <a:t>级的串行优化成</a:t>
            </a:r>
            <a:r>
              <a:rPr lang="en-US" altLang="zh-CN" dirty="0"/>
              <a:t>block</a:t>
            </a:r>
            <a:r>
              <a:rPr lang="zh-CN" altLang="en-US" dirty="0"/>
              <a:t>级的串行；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9673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2E9940-918A-CA79-93F4-4FC19E344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E5146C2-8629-F6C2-82E4-F8F8C4712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4749" y="909638"/>
            <a:ext cx="5201121" cy="13180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CN" cap="all" spc="30"/>
              <a:t>Lightning Attention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63E2298-47EE-39B4-2FB1-3EC0E7709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838" y="2236843"/>
            <a:ext cx="5201121" cy="393192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en-US" altLang="zh-CN" dirty="0"/>
              <a:t>Lightning Attention</a:t>
            </a:r>
            <a:r>
              <a:rPr lang="zh-CN" altLang="en-US" dirty="0"/>
              <a:t>提出一种新的</a:t>
            </a:r>
            <a:r>
              <a:rPr lang="en-US" altLang="zh-CN" dirty="0"/>
              <a:t>tiling</a:t>
            </a:r>
            <a:r>
              <a:rPr lang="zh-CN" altLang="en-US" dirty="0"/>
              <a:t>，有效</a:t>
            </a:r>
            <a:r>
              <a:rPr lang="zh-CN" altLang="en-US"/>
              <a:t>规避了</a:t>
            </a:r>
            <a:r>
              <a:rPr lang="en-US" altLang="zh-CN"/>
              <a:t>cumsum</a:t>
            </a:r>
            <a:r>
              <a:rPr lang="zh-CN" altLang="en-US"/>
              <a:t>操作</a:t>
            </a:r>
            <a:r>
              <a:rPr lang="zh-CN" altLang="en-US" dirty="0"/>
              <a:t>；</a:t>
            </a:r>
            <a:endParaRPr lang="en-US" altLang="zh-CN" dirty="0"/>
          </a:p>
          <a:p>
            <a:pPr>
              <a:lnSpc>
                <a:spcPct val="110000"/>
              </a:lnSpc>
            </a:pPr>
            <a:r>
              <a:rPr lang="zh-CN" altLang="en-US" dirty="0"/>
              <a:t>将注意力计算划分为两部分：</a:t>
            </a:r>
            <a:endParaRPr lang="en-US" altLang="zh-CN" dirty="0"/>
          </a:p>
          <a:p>
            <a:pPr lvl="1">
              <a:lnSpc>
                <a:spcPct val="110000"/>
              </a:lnSpc>
            </a:pPr>
            <a:r>
              <a:rPr lang="en-US" altLang="zh-CN" dirty="0"/>
              <a:t>Intra-block</a:t>
            </a:r>
          </a:p>
          <a:p>
            <a:pPr lvl="1">
              <a:lnSpc>
                <a:spcPct val="110000"/>
              </a:lnSpc>
            </a:pPr>
            <a:r>
              <a:rPr lang="en-US" altLang="zh-CN" dirty="0"/>
              <a:t>Inter-block</a:t>
            </a:r>
          </a:p>
          <a:p>
            <a:pPr>
              <a:lnSpc>
                <a:spcPct val="110000"/>
              </a:lnSpc>
            </a:pPr>
            <a:r>
              <a:rPr lang="zh-CN" altLang="en-US" dirty="0"/>
              <a:t>本质是将</a:t>
            </a:r>
            <a:r>
              <a:rPr lang="en-US" altLang="zh-CN" dirty="0"/>
              <a:t>token</a:t>
            </a:r>
            <a:r>
              <a:rPr lang="zh-CN" altLang="en-US" dirty="0"/>
              <a:t>级的串行优化成</a:t>
            </a:r>
            <a:r>
              <a:rPr lang="en-US" altLang="zh-CN" dirty="0"/>
              <a:t>block</a:t>
            </a:r>
            <a:r>
              <a:rPr lang="zh-CN" altLang="en-US" dirty="0"/>
              <a:t>级的串行；</a:t>
            </a:r>
            <a:endParaRPr lang="en-US" altLang="zh-CN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E723EAD-A720-31D2-83B8-29DCEDFC6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47" y="715218"/>
            <a:ext cx="4764881" cy="586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01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6E2CC5-C19E-7D7E-3138-18FEEF083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C17491D-6950-BF68-E6B0-10EFB2EE4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399"/>
            <a:ext cx="5239272" cy="16211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CN" cap="all" spc="30"/>
              <a:t>Lightning Attention</a:t>
            </a:r>
          </a:p>
        </p:txBody>
      </p:sp>
      <p:cxnSp>
        <p:nvCxnSpPr>
          <p:cNvPr id="21" name="Straight Connector 1">
            <a:extLst>
              <a:ext uri="{FF2B5EF4-FFF2-40B4-BE49-F238E27FC236}">
                <a16:creationId xmlns:a16="http://schemas.microsoft.com/office/drawing/2014/main" id="{7D3DF08D-8EDA-0FB3-59D9-B692F2ADD1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D86EE6BA-305F-3D79-9CF3-1CA0E1E7C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673" y="3389852"/>
            <a:ext cx="5138688" cy="1708613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337F13-0D32-2042-FD01-3D3885437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6176" y="914399"/>
            <a:ext cx="5138688" cy="524865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en-US" altLang="zh-CN" sz="1400"/>
              <a:t>Lightning Attention</a:t>
            </a:r>
            <a:r>
              <a:rPr lang="zh-CN" altLang="en-US" sz="1400"/>
              <a:t>提出一种新的</a:t>
            </a:r>
            <a:r>
              <a:rPr lang="en-US" altLang="zh-CN" sz="1400"/>
              <a:t>tiling</a:t>
            </a:r>
            <a:r>
              <a:rPr lang="zh-CN" altLang="en-US" sz="1400"/>
              <a:t>，有效规避了</a:t>
            </a:r>
            <a:r>
              <a:rPr lang="en-US" altLang="zh-CN" sz="1400"/>
              <a:t>cumsum</a:t>
            </a:r>
            <a:r>
              <a:rPr lang="zh-CN" altLang="en-US" sz="1400"/>
              <a:t>操作；</a:t>
            </a:r>
            <a:endParaRPr lang="en-US" altLang="zh-CN" sz="1400"/>
          </a:p>
          <a:p>
            <a:pPr>
              <a:lnSpc>
                <a:spcPct val="110000"/>
              </a:lnSpc>
            </a:pPr>
            <a:r>
              <a:rPr lang="zh-CN" altLang="en-US" sz="1400"/>
              <a:t>将注意力计算划分为两部分：</a:t>
            </a:r>
            <a:endParaRPr lang="en-US" altLang="zh-CN" sz="1400"/>
          </a:p>
          <a:p>
            <a:pPr lvl="1">
              <a:lnSpc>
                <a:spcPct val="110000"/>
              </a:lnSpc>
            </a:pPr>
            <a:r>
              <a:rPr lang="en-US" altLang="zh-CN" sz="1400"/>
              <a:t>Intra-block</a:t>
            </a:r>
          </a:p>
          <a:p>
            <a:pPr lvl="1">
              <a:lnSpc>
                <a:spcPct val="110000"/>
              </a:lnSpc>
            </a:pPr>
            <a:r>
              <a:rPr lang="en-US" altLang="zh-CN" sz="1400"/>
              <a:t>Inter-block</a:t>
            </a:r>
          </a:p>
          <a:p>
            <a:pPr>
              <a:lnSpc>
                <a:spcPct val="110000"/>
              </a:lnSpc>
            </a:pPr>
            <a:r>
              <a:rPr lang="zh-CN" altLang="en-US" sz="1400"/>
              <a:t>本质是将</a:t>
            </a:r>
            <a:r>
              <a:rPr lang="en-US" altLang="zh-CN" sz="1400"/>
              <a:t>token</a:t>
            </a:r>
            <a:r>
              <a:rPr lang="zh-CN" altLang="en-US" sz="1400"/>
              <a:t>级的串行优化成</a:t>
            </a:r>
            <a:r>
              <a:rPr lang="en-US" altLang="zh-CN" sz="1400"/>
              <a:t>block</a:t>
            </a:r>
            <a:r>
              <a:rPr lang="zh-CN" altLang="en-US" sz="1400"/>
              <a:t>级的串行；</a:t>
            </a:r>
            <a:endParaRPr lang="en-US" altLang="zh-CN" sz="140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E9A9654-F07B-F0CF-93EF-C464F10071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6176" y="3389852"/>
            <a:ext cx="5138688" cy="304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45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A1F22D-B08A-A913-9AF8-0B730E3A8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19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9" name="Rectangle 21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9E370FFF-44B5-49CD-8050-336BD1B38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687812" cy="7981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zh-CN" cap="all" spc="30"/>
              <a:t>Delta Network</a:t>
            </a:r>
            <a:r>
              <a:rPr lang="zh-CN" altLang="en-US" cap="all" spc="30"/>
              <a:t>系列</a:t>
            </a:r>
            <a:endParaRPr lang="en-US" altLang="zh-CN" cap="all" spc="30"/>
          </a:p>
        </p:txBody>
      </p:sp>
      <p:cxnSp>
        <p:nvCxnSpPr>
          <p:cNvPr id="30" name="Straight Connector 23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4672" y="723900"/>
            <a:ext cx="10588752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>
            <a:extLst>
              <a:ext uri="{FF2B5EF4-FFF2-40B4-BE49-F238E27FC236}">
                <a16:creationId xmlns:a16="http://schemas.microsoft.com/office/drawing/2014/main" id="{342BCD0C-21BD-15BD-5F5A-7B833E78A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58" y="1869439"/>
            <a:ext cx="6021272" cy="4139625"/>
          </a:xfrm>
          <a:prstGeom prst="rect">
            <a:avLst/>
          </a:prstGeom>
        </p:spPr>
      </p:pic>
      <p:sp>
        <p:nvSpPr>
          <p:cNvPr id="11" name="内容占位符 10">
            <a:extLst>
              <a:ext uri="{FF2B5EF4-FFF2-40B4-BE49-F238E27FC236}">
                <a16:creationId xmlns:a16="http://schemas.microsoft.com/office/drawing/2014/main" id="{540E6EFE-1D84-C64C-B1C9-DD7CE732F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900" y="1849121"/>
            <a:ext cx="4433816" cy="413962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10000"/>
              </a:lnSpc>
            </a:pPr>
            <a:r>
              <a:rPr lang="en-US" altLang="zh-CN" dirty="0"/>
              <a:t>Delta Network </a:t>
            </a:r>
            <a:r>
              <a:rPr lang="zh-CN" altLang="en-US" dirty="0"/>
              <a:t>解决有损压缩问题的关键思路是什么？</a:t>
            </a:r>
          </a:p>
          <a:p>
            <a:pPr>
              <a:lnSpc>
                <a:spcPct val="110000"/>
              </a:lnSpc>
            </a:pPr>
            <a:r>
              <a:rPr lang="en-US" altLang="zh-CN" dirty="0"/>
              <a:t>Delta Network </a:t>
            </a:r>
            <a:r>
              <a:rPr lang="zh-CN" altLang="en-US" dirty="0"/>
              <a:t>转换成并行化计算之错误的尝试</a:t>
            </a:r>
            <a:r>
              <a:rPr lang="en-US" altLang="zh-CN" dirty="0"/>
              <a:t>-Parallel Scan </a:t>
            </a:r>
          </a:p>
          <a:p>
            <a:pPr>
              <a:lnSpc>
                <a:spcPct val="110000"/>
              </a:lnSpc>
            </a:pPr>
            <a:r>
              <a:rPr lang="en-US" altLang="zh-CN" dirty="0"/>
              <a:t>Delta Network</a:t>
            </a:r>
            <a:r>
              <a:rPr lang="zh-CN" altLang="en-US" dirty="0"/>
              <a:t>如何使用</a:t>
            </a:r>
            <a:r>
              <a:rPr lang="en-US" altLang="zh-CN" dirty="0" err="1"/>
              <a:t>Chunkwise</a:t>
            </a:r>
            <a:r>
              <a:rPr lang="en-US" altLang="zh-CN" dirty="0"/>
              <a:t> Parallel</a:t>
            </a:r>
            <a:r>
              <a:rPr lang="zh-CN" altLang="en-US" dirty="0"/>
              <a:t>？</a:t>
            </a:r>
          </a:p>
          <a:p>
            <a:pPr marL="0">
              <a:lnSpc>
                <a:spcPct val="110000"/>
              </a:lnSpc>
            </a:pPr>
            <a:endParaRPr lang="en-US" altLang="zh-CN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E0104E4-99BC-494F-8342-F250828E5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9065" y="6145599"/>
            <a:ext cx="1058283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1090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E2226A-251E-ED70-30F0-9F96A5661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53" name="Straight Connector 1052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5" name="Straight Connector 1054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57" name="Rectangle 1056">
            <a:extLst>
              <a:ext uri="{FF2B5EF4-FFF2-40B4-BE49-F238E27FC236}">
                <a16:creationId xmlns:a16="http://schemas.microsoft.com/office/drawing/2014/main" id="{341BFA31-6544-45C2-9DA0-9E1C5E0B1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BEE0CBC3-6AAA-BF24-17C1-77858F18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529049"/>
            <a:ext cx="10791266" cy="11632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altLang="zh-CN" sz="5400" cap="all" spc="30" dirty="0"/>
              <a:t>Delta Network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970C99B-5C44-42D1-73E2-C032D6E30AFE}"/>
              </a:ext>
            </a:extLst>
          </p:cNvPr>
          <p:cNvSpPr txBox="1"/>
          <p:nvPr/>
        </p:nvSpPr>
        <p:spPr>
          <a:xfrm>
            <a:off x="800100" y="1771217"/>
            <a:ext cx="10791266" cy="440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r>
              <a:rPr lang="en-US" altLang="zh-CN"/>
              <a:t>Delta Network </a:t>
            </a:r>
            <a:r>
              <a:rPr lang="zh-CN" altLang="en-US"/>
              <a:t>解决有损压缩问题的关键思路是什么？</a:t>
            </a:r>
          </a:p>
        </p:txBody>
      </p:sp>
      <p:cxnSp>
        <p:nvCxnSpPr>
          <p:cNvPr id="1059" name="Straight Connector 1058">
            <a:extLst>
              <a:ext uri="{FF2B5EF4-FFF2-40B4-BE49-F238E27FC236}">
                <a16:creationId xmlns:a16="http://schemas.microsoft.com/office/drawing/2014/main" id="{DC36F877-5419-44C1-A2CD-376BDDDC3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58817" y="2454085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0466C0A9-AF3A-227F-8A64-A4D3C94A46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281"/>
          <a:stretch>
            <a:fillRect/>
          </a:stretch>
        </p:blipFill>
        <p:spPr bwMode="auto">
          <a:xfrm>
            <a:off x="162405" y="4761375"/>
            <a:ext cx="4872691" cy="113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9A37549-25EF-F3D1-F461-060C58501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405" y="2898187"/>
            <a:ext cx="4872691" cy="166426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A544B35-8735-B449-15C2-25F11F965B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6993" y="2688682"/>
            <a:ext cx="6056030" cy="321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874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A738D5-DECD-ED16-E655-D1CD09842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65" name="Straight Connector 2054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6" name="Straight Connector 2056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67" name="Rectangle 2058">
            <a:extLst>
              <a:ext uri="{FF2B5EF4-FFF2-40B4-BE49-F238E27FC236}">
                <a16:creationId xmlns:a16="http://schemas.microsoft.com/office/drawing/2014/main" id="{341BFA31-6544-45C2-9DA0-9E1C5E0B1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B52CDFF7-1955-F740-C933-7CDF48A76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529049"/>
            <a:ext cx="10791266" cy="11632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altLang="zh-CN" sz="5400" cap="all" spc="30" dirty="0"/>
              <a:t>Delta Network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B45C72D-EA77-017A-F848-BD7AF3F67B2F}"/>
              </a:ext>
            </a:extLst>
          </p:cNvPr>
          <p:cNvSpPr txBox="1"/>
          <p:nvPr/>
        </p:nvSpPr>
        <p:spPr>
          <a:xfrm>
            <a:off x="800100" y="1771217"/>
            <a:ext cx="10791266" cy="440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r>
              <a:rPr lang="en-US" altLang="zh-CN"/>
              <a:t>Delta Network </a:t>
            </a:r>
            <a:r>
              <a:rPr lang="zh-CN" altLang="en-US"/>
              <a:t>转换成并行化计算之错误的尝试</a:t>
            </a:r>
            <a:r>
              <a:rPr lang="en-US" altLang="zh-CN"/>
              <a:t>-Parallel Scan </a:t>
            </a:r>
          </a:p>
        </p:txBody>
      </p:sp>
      <p:cxnSp>
        <p:nvCxnSpPr>
          <p:cNvPr id="2068" name="Straight Connector 2060">
            <a:extLst>
              <a:ext uri="{FF2B5EF4-FFF2-40B4-BE49-F238E27FC236}">
                <a16:creationId xmlns:a16="http://schemas.microsoft.com/office/drawing/2014/main" id="{DC36F877-5419-44C1-A2CD-376BDDDC3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58817" y="2454085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>
            <a:extLst>
              <a:ext uri="{FF2B5EF4-FFF2-40B4-BE49-F238E27FC236}">
                <a16:creationId xmlns:a16="http://schemas.microsoft.com/office/drawing/2014/main" id="{B100B559-6A11-87B1-8113-07FAB3760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7100" y="2865516"/>
            <a:ext cx="4872691" cy="3094159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5545064-5650-5379-D7DF-B494B8D28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3308" y="3585138"/>
            <a:ext cx="4872691" cy="164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421862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DengXian"/>
        <a:ea typeface=""/>
        <a:cs typeface=""/>
      </a:majorFont>
      <a:minorFont>
        <a:latin typeface="DengXian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1530</TotalTime>
  <Words>603</Words>
  <Application>Microsoft Office PowerPoint</Application>
  <PresentationFormat>宽屏</PresentationFormat>
  <Paragraphs>92</Paragraphs>
  <Slides>23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31" baseType="lpstr">
      <vt:lpstr>等线</vt:lpstr>
      <vt:lpstr>等线</vt:lpstr>
      <vt:lpstr>等线 Light</vt:lpstr>
      <vt:lpstr>等线 Light</vt:lpstr>
      <vt:lpstr>Arial</vt:lpstr>
      <vt:lpstr>Calisto MT</vt:lpstr>
      <vt:lpstr>ChronicleVTI</vt:lpstr>
      <vt:lpstr>自定义设计方案</vt:lpstr>
      <vt:lpstr>Linear Attention</vt:lpstr>
      <vt:lpstr>Linear Attention</vt:lpstr>
      <vt:lpstr>Linear Attention</vt:lpstr>
      <vt:lpstr>Lightning Attention</vt:lpstr>
      <vt:lpstr>Lightning Attention</vt:lpstr>
      <vt:lpstr>Lightning Attention</vt:lpstr>
      <vt:lpstr>Delta Network系列</vt:lpstr>
      <vt:lpstr>Delta Network</vt:lpstr>
      <vt:lpstr>Delta Network</vt:lpstr>
      <vt:lpstr>Delta Network</vt:lpstr>
      <vt:lpstr>Delta Network</vt:lpstr>
      <vt:lpstr>Delta Network</vt:lpstr>
      <vt:lpstr>Delta Network</vt:lpstr>
      <vt:lpstr>Gated Delta Network</vt:lpstr>
      <vt:lpstr>Minimax-01</vt:lpstr>
      <vt:lpstr>Minimax-01</vt:lpstr>
      <vt:lpstr>Minimax-01</vt:lpstr>
      <vt:lpstr>Minimax-01</vt:lpstr>
      <vt:lpstr>Minimax-01</vt:lpstr>
      <vt:lpstr>Kimi Delta Attention</vt:lpstr>
      <vt:lpstr>Kimi Delta Attention</vt:lpstr>
      <vt:lpstr>Kimi Delta Attention</vt:lpstr>
      <vt:lpstr>Insight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启航</dc:creator>
  <cp:lastModifiedBy>启航</cp:lastModifiedBy>
  <cp:revision>18</cp:revision>
  <dcterms:created xsi:type="dcterms:W3CDTF">2026-03-05T03:24:21Z</dcterms:created>
  <dcterms:modified xsi:type="dcterms:W3CDTF">2026-03-06T07:04:29Z</dcterms:modified>
</cp:coreProperties>
</file>